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Distillery Display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2431" y="1862976"/>
            <a:ext cx="6056043" cy="1153182"/>
          </a:xfrm>
          <a:custGeom>
            <a:avLst/>
            <a:gdLst/>
            <a:ahLst/>
            <a:cxnLst/>
            <a:rect r="r" b="b" t="t" l="l"/>
            <a:pathLst>
              <a:path h="1153182" w="6056043">
                <a:moveTo>
                  <a:pt x="0" y="0"/>
                </a:moveTo>
                <a:lnTo>
                  <a:pt x="6056043" y="0"/>
                </a:lnTo>
                <a:lnTo>
                  <a:pt x="6056043" y="1153182"/>
                </a:lnTo>
                <a:lnTo>
                  <a:pt x="0" y="1153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72431" y="580489"/>
            <a:ext cx="7358733" cy="185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31"/>
              </a:lnSpc>
            </a:pPr>
            <a:r>
              <a:rPr lang="en-US" sz="10807">
                <a:solidFill>
                  <a:srgbClr val="000000"/>
                </a:solidFill>
                <a:latin typeface="Distillery Display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90563" y="7587303"/>
            <a:ext cx="8868737" cy="269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44"/>
              </a:lnSpc>
            </a:pPr>
            <a:r>
              <a:rPr lang="en-US" sz="7751">
                <a:solidFill>
                  <a:srgbClr val="FFFFFF"/>
                </a:solidFill>
                <a:latin typeface="Canva Sans Bold"/>
              </a:rPr>
              <a:t>Hotel Reservation analysis in SQL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46676"/>
            <a:ext cx="319787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DATA ANALYST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CASMIR ORORI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30377"/>
            <a:ext cx="11020425" cy="2114550"/>
          </a:xfrm>
          <a:custGeom>
            <a:avLst/>
            <a:gdLst/>
            <a:ahLst/>
            <a:cxnLst/>
            <a:rect r="r" b="b" t="t" l="l"/>
            <a:pathLst>
              <a:path h="2114550" w="11020425">
                <a:moveTo>
                  <a:pt x="0" y="0"/>
                </a:moveTo>
                <a:lnTo>
                  <a:pt x="11020425" y="0"/>
                </a:lnTo>
                <a:lnTo>
                  <a:pt x="11020425" y="2114550"/>
                </a:lnTo>
                <a:lnTo>
                  <a:pt x="0" y="211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851" y="5429107"/>
            <a:ext cx="9534525" cy="4114800"/>
          </a:xfrm>
          <a:custGeom>
            <a:avLst/>
            <a:gdLst/>
            <a:ahLst/>
            <a:cxnLst/>
            <a:rect r="r" b="b" t="t" l="l"/>
            <a:pathLst>
              <a:path h="4114800" w="9534525">
                <a:moveTo>
                  <a:pt x="0" y="0"/>
                </a:moveTo>
                <a:lnTo>
                  <a:pt x="9534525" y="0"/>
                </a:lnTo>
                <a:lnTo>
                  <a:pt x="95345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28571" y="7106031"/>
            <a:ext cx="5159207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online segment leads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1081" y="1269273"/>
            <a:ext cx="16365122" cy="63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000000"/>
                </a:solidFill>
                <a:latin typeface="Canva Sans Bold"/>
              </a:rPr>
              <a:t>Q8. </a:t>
            </a:r>
            <a:r>
              <a:rPr lang="en-US" sz="3760">
                <a:solidFill>
                  <a:srgbClr val="000000"/>
                </a:solidFill>
                <a:latin typeface="Canva Sans Bold"/>
              </a:rPr>
              <a:t>What is the most common market segment type for reservations?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8397" y="2192445"/>
            <a:ext cx="10410825" cy="2266950"/>
          </a:xfrm>
          <a:custGeom>
            <a:avLst/>
            <a:gdLst/>
            <a:ahLst/>
            <a:cxnLst/>
            <a:rect r="r" b="b" t="t" l="l"/>
            <a:pathLst>
              <a:path h="2266950" w="10410825">
                <a:moveTo>
                  <a:pt x="0" y="0"/>
                </a:moveTo>
                <a:lnTo>
                  <a:pt x="10410825" y="0"/>
                </a:lnTo>
                <a:lnTo>
                  <a:pt x="10410825" y="2266950"/>
                </a:lnTo>
                <a:lnTo>
                  <a:pt x="0" y="2266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143500"/>
            <a:ext cx="10391775" cy="2638425"/>
          </a:xfrm>
          <a:custGeom>
            <a:avLst/>
            <a:gdLst/>
            <a:ahLst/>
            <a:cxnLst/>
            <a:rect r="r" b="b" t="t" l="l"/>
            <a:pathLst>
              <a:path h="2638425" w="10391775">
                <a:moveTo>
                  <a:pt x="0" y="0"/>
                </a:moveTo>
                <a:lnTo>
                  <a:pt x="10391775" y="0"/>
                </a:lnTo>
                <a:lnTo>
                  <a:pt x="10391775" y="2638425"/>
                </a:lnTo>
                <a:lnTo>
                  <a:pt x="0" y="2638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71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952" y="409946"/>
            <a:ext cx="15170191" cy="165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4"/>
              </a:lnSpc>
            </a:pPr>
            <a:r>
              <a:rPr lang="en-US" sz="4660">
                <a:solidFill>
                  <a:srgbClr val="FFFFFF"/>
                </a:solidFill>
                <a:latin typeface="Canva Sans Bold"/>
              </a:rPr>
              <a:t>q.9How many reservations have a booking status of "Confirmed"?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1081" y="8041110"/>
            <a:ext cx="17104214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there were 0 confirmed status but 493 did not cancel their reservation</a:t>
            </a:r>
            <a:r>
              <a:rPr lang="en-US" sz="3760">
                <a:solidFill>
                  <a:srgbClr val="000000"/>
                </a:solidFill>
                <a:latin typeface="Canva Sans Bold"/>
              </a:rPr>
              <a:t>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3604" y="2341350"/>
            <a:ext cx="14049375" cy="1171575"/>
          </a:xfrm>
          <a:custGeom>
            <a:avLst/>
            <a:gdLst/>
            <a:ahLst/>
            <a:cxnLst/>
            <a:rect r="r" b="b" t="t" l="l"/>
            <a:pathLst>
              <a:path h="1171575" w="14049375">
                <a:moveTo>
                  <a:pt x="0" y="0"/>
                </a:moveTo>
                <a:lnTo>
                  <a:pt x="14049375" y="0"/>
                </a:lnTo>
                <a:lnTo>
                  <a:pt x="14049375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72" t="0" r="-8032" b="-56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7234" y="4167549"/>
            <a:ext cx="9458325" cy="2390775"/>
          </a:xfrm>
          <a:custGeom>
            <a:avLst/>
            <a:gdLst/>
            <a:ahLst/>
            <a:cxnLst/>
            <a:rect r="r" b="b" t="t" l="l"/>
            <a:pathLst>
              <a:path h="2390775" w="9458325">
                <a:moveTo>
                  <a:pt x="0" y="0"/>
                </a:moveTo>
                <a:lnTo>
                  <a:pt x="9458325" y="0"/>
                </a:lnTo>
                <a:lnTo>
                  <a:pt x="9458325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61423" y="7124071"/>
            <a:ext cx="8935402" cy="132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69 chldren and 1316 adults across alll reservations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2295" y="933831"/>
            <a:ext cx="14608540" cy="128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760">
                <a:solidFill>
                  <a:srgbClr val="000000"/>
                </a:solidFill>
                <a:latin typeface="Canva Sans Bold"/>
              </a:rPr>
              <a:t>Q</a:t>
            </a:r>
            <a:r>
              <a:rPr lang="en-US" sz="3760">
                <a:solidFill>
                  <a:srgbClr val="000000"/>
                </a:solidFill>
                <a:latin typeface="Canva Sans Bold"/>
              </a:rPr>
              <a:t>10. What is the total number of adults and children across all reservations?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16609"/>
            <a:ext cx="12211050" cy="2028825"/>
          </a:xfrm>
          <a:custGeom>
            <a:avLst/>
            <a:gdLst/>
            <a:ahLst/>
            <a:cxnLst/>
            <a:rect r="r" b="b" t="t" l="l"/>
            <a:pathLst>
              <a:path h="2028825" w="12211050">
                <a:moveTo>
                  <a:pt x="0" y="0"/>
                </a:moveTo>
                <a:lnTo>
                  <a:pt x="12211050" y="0"/>
                </a:lnTo>
                <a:lnTo>
                  <a:pt x="12211050" y="2028825"/>
                </a:lnTo>
                <a:lnTo>
                  <a:pt x="0" y="2028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458007"/>
            <a:ext cx="6324600" cy="2057400"/>
          </a:xfrm>
          <a:custGeom>
            <a:avLst/>
            <a:gdLst/>
            <a:ahLst/>
            <a:cxnLst/>
            <a:rect r="r" b="b" t="t" l="l"/>
            <a:pathLst>
              <a:path h="2057400" w="6324600">
                <a:moveTo>
                  <a:pt x="0" y="0"/>
                </a:moveTo>
                <a:lnTo>
                  <a:pt x="6324600" y="0"/>
                </a:lnTo>
                <a:lnTo>
                  <a:pt x="63246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3374" y="936146"/>
            <a:ext cx="16749655" cy="119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8"/>
              </a:lnSpc>
            </a:pPr>
            <a:r>
              <a:rPr lang="en-US" sz="3451">
                <a:solidFill>
                  <a:srgbClr val="000000"/>
                </a:solidFill>
                <a:latin typeface="Canva Sans Bold"/>
              </a:rPr>
              <a:t>Q11. </a:t>
            </a:r>
            <a:r>
              <a:rPr lang="en-US" sz="3451">
                <a:solidFill>
                  <a:srgbClr val="000000"/>
                </a:solidFill>
                <a:latin typeface="Canva Sans Bold"/>
              </a:rPr>
              <a:t>What is the average number of weekend nights for reservations involving children?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09877" y="6820814"/>
            <a:ext cx="3664153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the average is 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29900"/>
            <a:ext cx="7724775" cy="3771900"/>
          </a:xfrm>
          <a:custGeom>
            <a:avLst/>
            <a:gdLst/>
            <a:ahLst/>
            <a:cxnLst/>
            <a:rect r="r" b="b" t="t" l="l"/>
            <a:pathLst>
              <a:path h="3771900" w="7724775">
                <a:moveTo>
                  <a:pt x="0" y="0"/>
                </a:moveTo>
                <a:lnTo>
                  <a:pt x="7724775" y="0"/>
                </a:lnTo>
                <a:lnTo>
                  <a:pt x="7724775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67" r="0" b="-97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3355" y="2024358"/>
            <a:ext cx="13382625" cy="1524000"/>
          </a:xfrm>
          <a:custGeom>
            <a:avLst/>
            <a:gdLst/>
            <a:ahLst/>
            <a:cxnLst/>
            <a:rect r="r" b="b" t="t" l="l"/>
            <a:pathLst>
              <a:path h="1524000" w="13382625">
                <a:moveTo>
                  <a:pt x="0" y="0"/>
                </a:moveTo>
                <a:lnTo>
                  <a:pt x="13382625" y="0"/>
                </a:lnTo>
                <a:lnTo>
                  <a:pt x="13382625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5298" y="8592217"/>
            <a:ext cx="13897594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the most common room type is type 1 with avg _nights of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5215" y="454066"/>
            <a:ext cx="17463583" cy="128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760">
                <a:solidFill>
                  <a:srgbClr val="000000"/>
                </a:solidFill>
                <a:latin typeface="Canva Sans Bold"/>
              </a:rPr>
              <a:t>Q13. </a:t>
            </a:r>
            <a:r>
              <a:rPr lang="en-US" sz="3760">
                <a:solidFill>
                  <a:srgbClr val="000000"/>
                </a:solidFill>
                <a:latin typeface="Canva Sans Bold"/>
              </a:rPr>
              <a:t>What is the average number of nights spent by guests for each room type?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45271"/>
            <a:ext cx="14335125" cy="2247900"/>
          </a:xfrm>
          <a:custGeom>
            <a:avLst/>
            <a:gdLst/>
            <a:ahLst/>
            <a:cxnLst/>
            <a:rect r="r" b="b" t="t" l="l"/>
            <a:pathLst>
              <a:path h="2247900" w="14335125">
                <a:moveTo>
                  <a:pt x="0" y="0"/>
                </a:moveTo>
                <a:lnTo>
                  <a:pt x="14335125" y="0"/>
                </a:lnTo>
                <a:lnTo>
                  <a:pt x="14335125" y="2247899"/>
                </a:lnTo>
                <a:lnTo>
                  <a:pt x="0" y="2247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8880" y="5248361"/>
            <a:ext cx="10591800" cy="4495800"/>
          </a:xfrm>
          <a:custGeom>
            <a:avLst/>
            <a:gdLst/>
            <a:ahLst/>
            <a:cxnLst/>
            <a:rect r="r" b="b" t="t" l="l"/>
            <a:pathLst>
              <a:path h="4495800" w="10591800">
                <a:moveTo>
                  <a:pt x="0" y="0"/>
                </a:moveTo>
                <a:lnTo>
                  <a:pt x="10591800" y="0"/>
                </a:lnTo>
                <a:lnTo>
                  <a:pt x="10591800" y="4495800"/>
                </a:lnTo>
                <a:lnTo>
                  <a:pt x="0" y="4495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8349" y="408794"/>
            <a:ext cx="16106927" cy="135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62">
                <a:solidFill>
                  <a:srgbClr val="000000"/>
                </a:solidFill>
                <a:latin typeface="Canva Sans Bold"/>
              </a:rPr>
              <a:t>Q14.</a:t>
            </a:r>
            <a:r>
              <a:rPr lang="en-US" sz="3862">
                <a:solidFill>
                  <a:srgbClr val="000000"/>
                </a:solidFill>
                <a:latin typeface="Canva Sans Bold"/>
              </a:rPr>
              <a:t> For reservations involving children, what is the most common room type, and what is the average price for that room type?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33354"/>
            <a:ext cx="12992100" cy="2514600"/>
          </a:xfrm>
          <a:custGeom>
            <a:avLst/>
            <a:gdLst/>
            <a:ahLst/>
            <a:cxnLst/>
            <a:rect r="r" b="b" t="t" l="l"/>
            <a:pathLst>
              <a:path h="2514600" w="12992100">
                <a:moveTo>
                  <a:pt x="0" y="0"/>
                </a:moveTo>
                <a:lnTo>
                  <a:pt x="12992100" y="0"/>
                </a:lnTo>
                <a:lnTo>
                  <a:pt x="129921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762519"/>
            <a:ext cx="11734800" cy="3590925"/>
          </a:xfrm>
          <a:custGeom>
            <a:avLst/>
            <a:gdLst/>
            <a:ahLst/>
            <a:cxnLst/>
            <a:rect r="r" b="b" t="t" l="l"/>
            <a:pathLst>
              <a:path h="3590925" w="11734800">
                <a:moveTo>
                  <a:pt x="0" y="0"/>
                </a:moveTo>
                <a:lnTo>
                  <a:pt x="11734800" y="0"/>
                </a:lnTo>
                <a:lnTo>
                  <a:pt x="11734800" y="3590925"/>
                </a:lnTo>
                <a:lnTo>
                  <a:pt x="0" y="359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3860" y="102270"/>
            <a:ext cx="16255289" cy="114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2"/>
              </a:lnSpc>
            </a:pPr>
            <a:r>
              <a:rPr lang="en-US" sz="3297">
                <a:solidFill>
                  <a:srgbClr val="000000"/>
                </a:solidFill>
                <a:latin typeface="Canva Sans Bold"/>
              </a:rPr>
              <a:t>Q</a:t>
            </a:r>
            <a:r>
              <a:rPr lang="en-US" sz="3297">
                <a:solidFill>
                  <a:srgbClr val="000000"/>
                </a:solidFill>
                <a:latin typeface="Canva Sans Bold"/>
              </a:rPr>
              <a:t>15. Find the market segment type that generates the highest average price per room.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77074" y="8258299"/>
            <a:ext cx="5660146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online leads with 112.45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99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O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16639" y="528359"/>
            <a:ext cx="794117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6776" y="2342515"/>
            <a:ext cx="17931224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The hotel needs to implement strategies such as flexible booking policies for it to reduce the number of cancellations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Offer personalized services  like guest experiences inorder to enhance guest experience.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Adjust rates of rooms based on demand , room type and popularity.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11" r="0" b="-911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9430" y="-70957"/>
            <a:ext cx="9502502" cy="109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431">
                <a:solidFill>
                  <a:srgbClr val="000000"/>
                </a:solidFill>
                <a:latin typeface="Canva Sans Bold"/>
              </a:rPr>
              <a:t>PROJECT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903730"/>
            <a:ext cx="18288000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The hotel industry relies on data to make informed decisions and provide a better guest experience. The </a:t>
            </a:r>
            <a:r>
              <a:rPr lang="en-US" sz="5199">
                <a:solidFill>
                  <a:srgbClr val="FFFFFF"/>
                </a:solidFill>
                <a:latin typeface="Canva Sans Bold"/>
              </a:rPr>
              <a:t> hotel reservation dataset helps us to gain insights into guest preferences,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booking trends, and other key factors that impact the hotel's operations.SQL was used to query and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analyze the data, as well as answer specific questions about the dataset.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4125" y="5130403"/>
            <a:ext cx="10782300" cy="1704975"/>
          </a:xfrm>
          <a:custGeom>
            <a:avLst/>
            <a:gdLst/>
            <a:ahLst/>
            <a:cxnLst/>
            <a:rect r="r" b="b" t="t" l="l"/>
            <a:pathLst>
              <a:path h="1704975" w="10782300">
                <a:moveTo>
                  <a:pt x="0" y="0"/>
                </a:moveTo>
                <a:lnTo>
                  <a:pt x="10782300" y="0"/>
                </a:lnTo>
                <a:lnTo>
                  <a:pt x="10782300" y="1704975"/>
                </a:lnTo>
                <a:lnTo>
                  <a:pt x="0" y="1704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24125" y="6924675"/>
            <a:ext cx="7981950" cy="2333625"/>
          </a:xfrm>
          <a:custGeom>
            <a:avLst/>
            <a:gdLst/>
            <a:ahLst/>
            <a:cxnLst/>
            <a:rect r="r" b="b" t="t" l="l"/>
            <a:pathLst>
              <a:path h="2333625" w="7981950">
                <a:moveTo>
                  <a:pt x="0" y="0"/>
                </a:moveTo>
                <a:lnTo>
                  <a:pt x="7981950" y="0"/>
                </a:lnTo>
                <a:lnTo>
                  <a:pt x="7981950" y="2333625"/>
                </a:lnTo>
                <a:lnTo>
                  <a:pt x="0" y="2333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64" r="0" b="-350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24125" y="9191625"/>
            <a:ext cx="13838387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from the query we get atleast 700 reservations were made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50674" y="4414161"/>
            <a:ext cx="13691406" cy="63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000000"/>
                </a:solidFill>
                <a:latin typeface="Canva Sans Bold"/>
              </a:rPr>
              <a:t>Q</a:t>
            </a:r>
            <a:r>
              <a:rPr lang="en-US" sz="3760">
                <a:solidFill>
                  <a:srgbClr val="000000"/>
                </a:solidFill>
                <a:latin typeface="Canva Sans Bold"/>
              </a:rPr>
              <a:t>1. What is the total number of reservations in the dataset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24125" y="0"/>
            <a:ext cx="10782300" cy="1704975"/>
          </a:xfrm>
          <a:custGeom>
            <a:avLst/>
            <a:gdLst/>
            <a:ahLst/>
            <a:cxnLst/>
            <a:rect r="r" b="b" t="t" l="l"/>
            <a:pathLst>
              <a:path h="1704975" w="10782300">
                <a:moveTo>
                  <a:pt x="0" y="0"/>
                </a:moveTo>
                <a:lnTo>
                  <a:pt x="10782300" y="0"/>
                </a:lnTo>
                <a:lnTo>
                  <a:pt x="10782300" y="1704975"/>
                </a:lnTo>
                <a:lnTo>
                  <a:pt x="0" y="1704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4125" y="1704975"/>
            <a:ext cx="15763875" cy="2714625"/>
          </a:xfrm>
          <a:custGeom>
            <a:avLst/>
            <a:gdLst/>
            <a:ahLst/>
            <a:cxnLst/>
            <a:rect r="r" b="b" t="t" l="l"/>
            <a:pathLst>
              <a:path h="2714625" w="15763875">
                <a:moveTo>
                  <a:pt x="0" y="0"/>
                </a:moveTo>
                <a:lnTo>
                  <a:pt x="15763875" y="0"/>
                </a:lnTo>
                <a:lnTo>
                  <a:pt x="15763875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975" r="0" b="-1112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-114300"/>
            <a:ext cx="2524125" cy="214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3"/>
              </a:lnSpc>
            </a:pPr>
            <a:r>
              <a:rPr lang="en-US" sz="6174">
                <a:solidFill>
                  <a:srgbClr val="000000"/>
                </a:solidFill>
                <a:latin typeface="Canva Sans Bold"/>
              </a:rPr>
              <a:t>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08870"/>
            <a:ext cx="10677525" cy="1924050"/>
          </a:xfrm>
          <a:custGeom>
            <a:avLst/>
            <a:gdLst/>
            <a:ahLst/>
            <a:cxnLst/>
            <a:rect r="r" b="b" t="t" l="l"/>
            <a:pathLst>
              <a:path h="1924050" w="10677525">
                <a:moveTo>
                  <a:pt x="0" y="0"/>
                </a:moveTo>
                <a:lnTo>
                  <a:pt x="10677525" y="0"/>
                </a:lnTo>
                <a:lnTo>
                  <a:pt x="10677525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1107" y="5059832"/>
            <a:ext cx="8582025" cy="3686175"/>
          </a:xfrm>
          <a:custGeom>
            <a:avLst/>
            <a:gdLst/>
            <a:ahLst/>
            <a:cxnLst/>
            <a:rect r="r" b="b" t="t" l="l"/>
            <a:pathLst>
              <a:path h="3686175" w="8582025">
                <a:moveTo>
                  <a:pt x="0" y="0"/>
                </a:moveTo>
                <a:lnTo>
                  <a:pt x="8582025" y="0"/>
                </a:lnTo>
                <a:lnTo>
                  <a:pt x="8582025" y="3686175"/>
                </a:lnTo>
                <a:lnTo>
                  <a:pt x="0" y="3686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08712" y="570586"/>
            <a:ext cx="12242244" cy="141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51">
                <a:solidFill>
                  <a:srgbClr val="000000"/>
                </a:solidFill>
                <a:latin typeface="Canva Sans Bold"/>
              </a:rPr>
              <a:t>Q2. </a:t>
            </a:r>
            <a:r>
              <a:rPr lang="en-US" sz="4151">
                <a:solidFill>
                  <a:srgbClr val="000000"/>
                </a:solidFill>
                <a:latin typeface="Canva Sans Bold"/>
              </a:rPr>
              <a:t>Which meal plan is the most popular among guests?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47390" y="5399589"/>
            <a:ext cx="7940726" cy="222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6"/>
              </a:lnSpc>
            </a:pPr>
            <a:r>
              <a:rPr lang="en-US" sz="4251">
                <a:solidFill>
                  <a:srgbClr val="FFFFFF"/>
                </a:solidFill>
                <a:latin typeface="Canva Sans Bold"/>
              </a:rPr>
              <a:t>Meal plan 1 is preffered by most guests as it leads with 527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85857"/>
            <a:ext cx="11096625" cy="1714500"/>
          </a:xfrm>
          <a:custGeom>
            <a:avLst/>
            <a:gdLst/>
            <a:ahLst/>
            <a:cxnLst/>
            <a:rect r="r" b="b" t="t" l="l"/>
            <a:pathLst>
              <a:path h="1714500" w="11096625">
                <a:moveTo>
                  <a:pt x="0" y="0"/>
                </a:moveTo>
                <a:lnTo>
                  <a:pt x="11096625" y="0"/>
                </a:lnTo>
                <a:lnTo>
                  <a:pt x="1109662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672" y="4930750"/>
            <a:ext cx="10001250" cy="2733675"/>
          </a:xfrm>
          <a:custGeom>
            <a:avLst/>
            <a:gdLst/>
            <a:ahLst/>
            <a:cxnLst/>
            <a:rect r="r" b="b" t="t" l="l"/>
            <a:pathLst>
              <a:path h="2733675" w="10001250">
                <a:moveTo>
                  <a:pt x="0" y="0"/>
                </a:moveTo>
                <a:lnTo>
                  <a:pt x="10001250" y="0"/>
                </a:lnTo>
                <a:lnTo>
                  <a:pt x="10001250" y="2733675"/>
                </a:lnTo>
                <a:lnTo>
                  <a:pt x="0" y="2733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80087" y="534353"/>
            <a:ext cx="15838199" cy="132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0"/>
              </a:lnSpc>
            </a:pPr>
            <a:r>
              <a:rPr lang="en-US" sz="3861">
                <a:solidFill>
                  <a:srgbClr val="000000"/>
                </a:solidFill>
                <a:latin typeface="Canva Sans Bold"/>
              </a:rPr>
              <a:t>Q3.</a:t>
            </a:r>
            <a:r>
              <a:rPr lang="en-US" sz="3861">
                <a:solidFill>
                  <a:srgbClr val="000000"/>
                </a:solidFill>
                <a:latin typeface="Canva Sans Bold"/>
              </a:rPr>
              <a:t>What is the average price per room for reservations involving children?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30479" y="8192024"/>
            <a:ext cx="12193848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the average price per room with children is 144.568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954" y="2077603"/>
            <a:ext cx="11125200" cy="1647825"/>
          </a:xfrm>
          <a:custGeom>
            <a:avLst/>
            <a:gdLst/>
            <a:ahLst/>
            <a:cxnLst/>
            <a:rect r="r" b="b" t="t" l="l"/>
            <a:pathLst>
              <a:path h="1647825" w="11125200">
                <a:moveTo>
                  <a:pt x="0" y="0"/>
                </a:moveTo>
                <a:lnTo>
                  <a:pt x="11125200" y="0"/>
                </a:lnTo>
                <a:lnTo>
                  <a:pt x="11125200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954" y="4040248"/>
            <a:ext cx="10601325" cy="2686050"/>
          </a:xfrm>
          <a:custGeom>
            <a:avLst/>
            <a:gdLst/>
            <a:ahLst/>
            <a:cxnLst/>
            <a:rect r="r" b="b" t="t" l="l"/>
            <a:pathLst>
              <a:path h="2686050" w="10601325">
                <a:moveTo>
                  <a:pt x="0" y="0"/>
                </a:moveTo>
                <a:lnTo>
                  <a:pt x="10601325" y="0"/>
                </a:lnTo>
                <a:lnTo>
                  <a:pt x="10601325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91169" y="8877824"/>
            <a:ext cx="8160239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there were 45 reservations in 2017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609" y="933831"/>
            <a:ext cx="18201561" cy="128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760">
                <a:solidFill>
                  <a:srgbClr val="000000"/>
                </a:solidFill>
                <a:latin typeface="Canva Sans Bold"/>
              </a:rPr>
              <a:t>Q4</a:t>
            </a:r>
            <a:r>
              <a:rPr lang="en-US" sz="3760">
                <a:solidFill>
                  <a:srgbClr val="000000"/>
                </a:solidFill>
                <a:latin typeface="Canva Sans Bold"/>
              </a:rPr>
              <a:t>. How many reservations were made for the year 20XX (replace XX with the desired year)?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8262" y="7222284"/>
            <a:ext cx="11229584" cy="57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3244">
                <a:solidFill>
                  <a:srgbClr val="FFFFFF"/>
                </a:solidFill>
                <a:latin typeface="Canva Sans Bold"/>
              </a:rPr>
              <a:t>NB///STR_TO_DATE(arrival_date, '%d/%m/%Y')) = 2017;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69590"/>
            <a:ext cx="10858500" cy="1838325"/>
          </a:xfrm>
          <a:custGeom>
            <a:avLst/>
            <a:gdLst/>
            <a:ahLst/>
            <a:cxnLst/>
            <a:rect r="r" b="b" t="t" l="l"/>
            <a:pathLst>
              <a:path h="1838325" w="10858500">
                <a:moveTo>
                  <a:pt x="0" y="0"/>
                </a:moveTo>
                <a:lnTo>
                  <a:pt x="10858500" y="0"/>
                </a:lnTo>
                <a:lnTo>
                  <a:pt x="10858500" y="1838325"/>
                </a:lnTo>
                <a:lnTo>
                  <a:pt x="0" y="1838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4236" y="4057040"/>
            <a:ext cx="10887075" cy="4324350"/>
          </a:xfrm>
          <a:custGeom>
            <a:avLst/>
            <a:gdLst/>
            <a:ahLst/>
            <a:cxnLst/>
            <a:rect r="r" b="b" t="t" l="l"/>
            <a:pathLst>
              <a:path h="4324350" w="10887075">
                <a:moveTo>
                  <a:pt x="0" y="0"/>
                </a:moveTo>
                <a:lnTo>
                  <a:pt x="10887075" y="0"/>
                </a:lnTo>
                <a:lnTo>
                  <a:pt x="10887075" y="4324350"/>
                </a:lnTo>
                <a:lnTo>
                  <a:pt x="0" y="432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0491" y="278235"/>
            <a:ext cx="13297357" cy="68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060">
                <a:solidFill>
                  <a:srgbClr val="000000"/>
                </a:solidFill>
                <a:latin typeface="Canva Sans Bold"/>
              </a:rPr>
              <a:t>Q5. </a:t>
            </a:r>
            <a:r>
              <a:rPr lang="en-US" sz="4060">
                <a:solidFill>
                  <a:srgbClr val="000000"/>
                </a:solidFill>
                <a:latin typeface="Canva Sans Bold"/>
              </a:rPr>
              <a:t> What is the most commonly booked room type?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5946" y="8592217"/>
            <a:ext cx="9468307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room type 1 leads with 534 reservations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3331" y="3212135"/>
            <a:ext cx="10534650" cy="1933575"/>
          </a:xfrm>
          <a:custGeom>
            <a:avLst/>
            <a:gdLst/>
            <a:ahLst/>
            <a:cxnLst/>
            <a:rect r="r" b="b" t="t" l="l"/>
            <a:pathLst>
              <a:path h="1933575" w="10534650">
                <a:moveTo>
                  <a:pt x="0" y="0"/>
                </a:moveTo>
                <a:lnTo>
                  <a:pt x="10534650" y="0"/>
                </a:lnTo>
                <a:lnTo>
                  <a:pt x="10534650" y="1933575"/>
                </a:lnTo>
                <a:lnTo>
                  <a:pt x="0" y="193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3331" y="6049366"/>
            <a:ext cx="9420225" cy="3209925"/>
          </a:xfrm>
          <a:custGeom>
            <a:avLst/>
            <a:gdLst/>
            <a:ahLst/>
            <a:cxnLst/>
            <a:rect r="r" b="b" t="t" l="l"/>
            <a:pathLst>
              <a:path h="3209925" w="9420225">
                <a:moveTo>
                  <a:pt x="0" y="0"/>
                </a:moveTo>
                <a:lnTo>
                  <a:pt x="9420225" y="0"/>
                </a:lnTo>
                <a:lnTo>
                  <a:pt x="9420225" y="3209925"/>
                </a:lnTo>
                <a:lnTo>
                  <a:pt x="0" y="3209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620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62895" y="619916"/>
            <a:ext cx="9151668" cy="128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760">
                <a:solidFill>
                  <a:srgbClr val="000000"/>
                </a:solidFill>
                <a:latin typeface="Canva Sans Bold"/>
              </a:rPr>
              <a:t>Q6. </a:t>
            </a:r>
            <a:r>
              <a:rPr lang="en-US" sz="3760">
                <a:solidFill>
                  <a:srgbClr val="000000"/>
                </a:solidFill>
                <a:latin typeface="Canva Sans Bold"/>
              </a:rPr>
              <a:t>How many reservations fall on a weekend (no_of_weekend_nights &gt; 0)?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06366" y="7273357"/>
            <a:ext cx="6975577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there 383 reserved weekends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0" r="0" b="-8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1969" y="4347982"/>
            <a:ext cx="9677400" cy="3695700"/>
          </a:xfrm>
          <a:custGeom>
            <a:avLst/>
            <a:gdLst/>
            <a:ahLst/>
            <a:cxnLst/>
            <a:rect r="r" b="b" t="t" l="l"/>
            <a:pathLst>
              <a:path h="3695700" w="9677400">
                <a:moveTo>
                  <a:pt x="0" y="0"/>
                </a:moveTo>
                <a:lnTo>
                  <a:pt x="9677400" y="0"/>
                </a:lnTo>
                <a:lnTo>
                  <a:pt x="96774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2870" y="1917297"/>
            <a:ext cx="14811375" cy="1495425"/>
          </a:xfrm>
          <a:custGeom>
            <a:avLst/>
            <a:gdLst/>
            <a:ahLst/>
            <a:cxnLst/>
            <a:rect r="r" b="b" t="t" l="l"/>
            <a:pathLst>
              <a:path h="1495425" w="14811375">
                <a:moveTo>
                  <a:pt x="0" y="0"/>
                </a:moveTo>
                <a:lnTo>
                  <a:pt x="14811375" y="0"/>
                </a:lnTo>
                <a:lnTo>
                  <a:pt x="14811375" y="1495425"/>
                </a:lnTo>
                <a:lnTo>
                  <a:pt x="0" y="1495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1096" y="8334356"/>
            <a:ext cx="10201675" cy="65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 Bold"/>
              </a:rPr>
              <a:t>max lead time was 443 and minimum was 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9463" y="584464"/>
            <a:ext cx="14169371" cy="63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000000"/>
                </a:solidFill>
                <a:latin typeface="Canva Sans Bold"/>
              </a:rPr>
              <a:t>Q7. </a:t>
            </a:r>
            <a:r>
              <a:rPr lang="en-US" sz="3760">
                <a:solidFill>
                  <a:srgbClr val="000000"/>
                </a:solidFill>
                <a:latin typeface="Canva Sans Bold"/>
              </a:rPr>
              <a:t>What is the highest and lowest lead time for reservations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DAGJC5STaNc</dc:identifier>
  <dcterms:modified xsi:type="dcterms:W3CDTF">2011-08-01T06:04:30Z</dcterms:modified>
  <cp:revision>1</cp:revision>
  <dc:title>hotel reservation slides.pdf</dc:title>
</cp:coreProperties>
</file>